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4"/>
  </p:sldMasterIdLst>
  <p:notesMasterIdLst>
    <p:notesMasterId r:id="rId15"/>
  </p:notesMasterIdLst>
  <p:sldIdLst>
    <p:sldId id="256" r:id="rId5"/>
    <p:sldId id="267" r:id="rId6"/>
    <p:sldId id="260" r:id="rId7"/>
    <p:sldId id="261" r:id="rId8"/>
    <p:sldId id="266" r:id="rId9"/>
    <p:sldId id="268" r:id="rId10"/>
    <p:sldId id="269" r:id="rId11"/>
    <p:sldId id="270" r:id="rId12"/>
    <p:sldId id="263" r:id="rId13"/>
    <p:sldId id="264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4F2B"/>
    <a:srgbClr val="9C8D4E"/>
    <a:srgbClr val="09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CBB2C5-15CC-2BC8-F17E-DF63257C1068}" v="4" dt="2024-05-23T09:58:08.213"/>
    <p1510:client id="{B5DA0260-8F67-42C7-88DB-700A9F6EA233}" v="52" dt="2024-05-23T10:01:36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F9735-A8D8-461D-99FD-48EC3E194EA0}" type="datetimeFigureOut">
              <a:rPr lang="it-IT" smtClean="0"/>
              <a:t>24/05/2024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DC2BA-E433-4D07-956E-61E3903203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728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DC2BA-E433-4D07-956E-61E39032030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871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DC2BA-E433-4D07-956E-61E39032030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4777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Friday, May 24,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8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Friday, May 24,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84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Friday, May 24,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43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Friday, May 24,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3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Friday, May 24,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00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Friday, May 24,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7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Friday, May 24,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12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Friday, May 24,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5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Friday, May 24,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86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Friday, May 24,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61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Friday, May 24,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8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Friday, May 24,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582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78" r:id="rId5"/>
    <p:sldLayoutId id="2147483783" r:id="rId6"/>
    <p:sldLayoutId id="2147483779" r:id="rId7"/>
    <p:sldLayoutId id="2147483780" r:id="rId8"/>
    <p:sldLayoutId id="2147483781" r:id="rId9"/>
    <p:sldLayoutId id="2147483782" r:id="rId10"/>
    <p:sldLayoutId id="214748378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DA6C91-1D4D-AC62-ED16-1FFD6E17E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676007"/>
            <a:ext cx="6979933" cy="4468831"/>
          </a:xfrm>
        </p:spPr>
        <p:txBody>
          <a:bodyPr>
            <a:noAutofit/>
          </a:bodyPr>
          <a:lstStyle/>
          <a:p>
            <a:r>
              <a:rPr lang="it-IT" sz="3900" b="1" spc="20" dirty="0">
                <a:latin typeface="+mn-lt"/>
                <a:ea typeface="+mn-ea"/>
                <a:cs typeface="+mn-cs"/>
              </a:rPr>
              <a:t>ANALISI SPETTRALE E CLASSIFICAZIONE DELLE SPECIE ARBOREE CON TECNICHE DI IMAGE PROCESSING E MACHINE LEARNING SU IMMAGINI SATELLITARI</a:t>
            </a:r>
            <a:endParaRPr lang="it-IT" sz="3900" b="1" dirty="0">
              <a:latin typeface="+mn-lt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F4F0CF4-0BFB-2726-ACB8-976EC71A2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95372" y="6194468"/>
            <a:ext cx="7067149" cy="663532"/>
          </a:xfrm>
        </p:spPr>
        <p:txBody>
          <a:bodyPr>
            <a:normAutofit/>
          </a:bodyPr>
          <a:lstStyle/>
          <a:p>
            <a:r>
              <a:rPr lang="it-IT" sz="2000" b="1" dirty="0"/>
              <a:t>Studenti: </a:t>
            </a:r>
            <a:r>
              <a:rPr lang="it-IT" sz="2000" dirty="0"/>
              <a:t>Saponaro Claudio, Mattiace Alessio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437D7-AAB6-B804-A19A-C9710943F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8"/>
          <a:stretch/>
        </p:blipFill>
        <p:spPr>
          <a:xfrm>
            <a:off x="5820697" y="10"/>
            <a:ext cx="637130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0115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F4F0CF4-0BFB-2726-ACB8-976EC71A2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95372" y="6194468"/>
            <a:ext cx="7067149" cy="663532"/>
          </a:xfrm>
        </p:spPr>
        <p:txBody>
          <a:bodyPr>
            <a:normAutofit/>
          </a:bodyPr>
          <a:lstStyle/>
          <a:p>
            <a:r>
              <a:rPr lang="it-IT" sz="2000" b="1" dirty="0"/>
              <a:t>Studenti: </a:t>
            </a:r>
            <a:r>
              <a:rPr lang="it-IT" sz="2000" dirty="0"/>
              <a:t>Saponaro Claudio, Mattiace Alessio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EB08ACA-36AE-B429-FC7D-06FB2C64FEF1}"/>
              </a:ext>
            </a:extLst>
          </p:cNvPr>
          <p:cNvSpPr txBox="1"/>
          <p:nvPr/>
        </p:nvSpPr>
        <p:spPr>
          <a:xfrm>
            <a:off x="1455174" y="226141"/>
            <a:ext cx="3474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CONCLUSIONI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C468B3F-8CCE-455B-7505-CED7A9249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8"/>
          <a:stretch/>
        </p:blipFill>
        <p:spPr>
          <a:xfrm>
            <a:off x="5820697" y="10"/>
            <a:ext cx="637130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332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437D7-AAB6-B804-A19A-C9710943F1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11650" b="17077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483F159-704B-DC2D-958D-E01B586F76AF}"/>
              </a:ext>
            </a:extLst>
          </p:cNvPr>
          <p:cNvSpPr txBox="1"/>
          <p:nvPr/>
        </p:nvSpPr>
        <p:spPr>
          <a:xfrm>
            <a:off x="1455174" y="226141"/>
            <a:ext cx="3841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INTRODUZIONE</a:t>
            </a:r>
            <a:endParaRPr lang="it-IT" sz="32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0064C6-EB28-6B60-AD58-877348A061E5}"/>
              </a:ext>
            </a:extLst>
          </p:cNvPr>
          <p:cNvSpPr txBox="1"/>
          <p:nvPr/>
        </p:nvSpPr>
        <p:spPr>
          <a:xfrm>
            <a:off x="422787" y="1448347"/>
            <a:ext cx="6243932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 b="1" dirty="0"/>
              <a:t>SCOPO:</a:t>
            </a:r>
          </a:p>
          <a:p>
            <a:endParaRPr lang="it-IT" sz="1900" dirty="0"/>
          </a:p>
          <a:p>
            <a:r>
              <a:rPr lang="it-IT" sz="1900" dirty="0"/>
              <a:t>Il nostro progetto si propone di automatizzare il processo di classificazione delle specie d’ulivo in territorio Pugliese.</a:t>
            </a:r>
          </a:p>
          <a:p>
            <a:endParaRPr lang="it-IT" sz="1900" dirty="0"/>
          </a:p>
          <a:p>
            <a:endParaRPr lang="it-IT" sz="1900" dirty="0"/>
          </a:p>
          <a:p>
            <a:endParaRPr lang="it-IT" sz="1900" dirty="0"/>
          </a:p>
          <a:p>
            <a:r>
              <a:rPr lang="it-IT" sz="1900" b="1" dirty="0"/>
              <a:t>PRINCIPALI FASI:</a:t>
            </a:r>
          </a:p>
          <a:p>
            <a:endParaRPr lang="it-IT" sz="19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900" dirty="0"/>
              <a:t>Creazione di un </a:t>
            </a:r>
            <a:r>
              <a:rPr lang="it-IT" sz="1900" b="1" dirty="0"/>
              <a:t>Dataset </a:t>
            </a:r>
            <a:r>
              <a:rPr lang="it-IT" sz="1900" dirty="0"/>
              <a:t>ottenendo informazioni dalle immagini satellitari multispettrali.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900" dirty="0"/>
              <a:t>Utilizzo di modelli di </a:t>
            </a:r>
            <a:r>
              <a:rPr lang="it-IT" sz="1900" b="1" dirty="0"/>
              <a:t>Machine Learning </a:t>
            </a:r>
            <a:r>
              <a:rPr lang="it-IT" sz="1900" dirty="0"/>
              <a:t>che utilizzino questi dati</a:t>
            </a:r>
            <a:r>
              <a:rPr lang="it-IT" sz="1900" b="1" dirty="0"/>
              <a:t> </a:t>
            </a:r>
            <a:r>
              <a:rPr lang="it-IT" sz="1900" dirty="0"/>
              <a:t>per effettuare la classificazione.</a:t>
            </a:r>
          </a:p>
        </p:txBody>
      </p:sp>
    </p:spTree>
    <p:extLst>
      <p:ext uri="{BB962C8B-B14F-4D97-AF65-F5344CB8AC3E}">
        <p14:creationId xmlns:p14="http://schemas.microsoft.com/office/powerpoint/2010/main" val="20076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5597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/>
              <a:t>MATERIALE UTILIZZATO</a:t>
            </a:r>
          </a:p>
        </p:txBody>
      </p:sp>
      <p:pic>
        <p:nvPicPr>
          <p:cNvPr id="8" name="Immagine 7" descr="Immagine che contiene schermata, nero, mappa, bianco e nero&#10;&#10;Descrizione generata automaticamente">
            <a:extLst>
              <a:ext uri="{FF2B5EF4-FFF2-40B4-BE49-F238E27FC236}">
                <a16:creationId xmlns:a16="http://schemas.microsoft.com/office/drawing/2014/main" id="{B7CE9A11-501A-F899-2823-A798B9993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960" y="644676"/>
            <a:ext cx="2552539" cy="2600878"/>
          </a:xfrm>
          <a:prstGeom prst="rect">
            <a:avLst/>
          </a:prstGeom>
        </p:spPr>
      </p:pic>
      <p:pic>
        <p:nvPicPr>
          <p:cNvPr id="6" name="Immagine 5" descr="Immagine che contiene testo, schermata, bianco e nero, nero">
            <a:extLst>
              <a:ext uri="{FF2B5EF4-FFF2-40B4-BE49-F238E27FC236}">
                <a16:creationId xmlns:a16="http://schemas.microsoft.com/office/drawing/2014/main" id="{31B1078D-2A70-E7A3-A219-FDB8AE4BC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479" y="891688"/>
            <a:ext cx="2552539" cy="2600878"/>
          </a:xfrm>
          <a:prstGeom prst="rect">
            <a:avLst/>
          </a:prstGeom>
        </p:spPr>
      </p:pic>
      <p:pic>
        <p:nvPicPr>
          <p:cNvPr id="4" name="Immagine 3" descr="Immagine che contiene bianco e nero, cratere, mappa, schermata&#10;&#10;Descrizione generata automaticamente">
            <a:extLst>
              <a:ext uri="{FF2B5EF4-FFF2-40B4-BE49-F238E27FC236}">
                <a16:creationId xmlns:a16="http://schemas.microsoft.com/office/drawing/2014/main" id="{8DD04C5E-248F-2770-5FC8-886184C8A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684" y="1138700"/>
            <a:ext cx="2552539" cy="26008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264F327-BD5E-2153-2826-7510E16F3B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19"/>
          <a:stretch/>
        </p:blipFill>
        <p:spPr bwMode="auto">
          <a:xfrm>
            <a:off x="8847377" y="4935794"/>
            <a:ext cx="3056815" cy="19222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magine 10" descr="Immagine che contiene testo, arte, bianco e nero, monocromatico&#10;&#10;Descrizione generata automaticamente">
            <a:extLst>
              <a:ext uri="{FF2B5EF4-FFF2-40B4-BE49-F238E27FC236}">
                <a16:creationId xmlns:a16="http://schemas.microsoft.com/office/drawing/2014/main" id="{3A13C212-0834-1979-F887-6D2E33C031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3" r="-4387" b="-901"/>
          <a:stretch/>
        </p:blipFill>
        <p:spPr>
          <a:xfrm>
            <a:off x="327501" y="2652964"/>
            <a:ext cx="2688501" cy="262979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9A4051E-9F33-A087-003D-0C3CE08D5E8A}"/>
              </a:ext>
            </a:extLst>
          </p:cNvPr>
          <p:cNvSpPr txBox="1"/>
          <p:nvPr/>
        </p:nvSpPr>
        <p:spPr>
          <a:xfrm>
            <a:off x="3016002" y="3389934"/>
            <a:ext cx="396462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900" dirty="0"/>
              <a:t>Le rispettive </a:t>
            </a:r>
            <a:r>
              <a:rPr lang="it-IT" sz="1900" b="1" dirty="0"/>
              <a:t>maschere binarie </a:t>
            </a:r>
            <a:r>
              <a:rPr lang="it-IT" sz="1900" dirty="0"/>
              <a:t>con le chiome già segmentate da utilizzare per isolare l’albero dallo sfondo.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AE13ED9-0E68-F76A-3D58-0FDC22EC03DC}"/>
              </a:ext>
            </a:extLst>
          </p:cNvPr>
          <p:cNvSpPr txBox="1"/>
          <p:nvPr/>
        </p:nvSpPr>
        <p:spPr>
          <a:xfrm>
            <a:off x="4473677" y="1789497"/>
            <a:ext cx="4126233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900" dirty="0"/>
              <a:t>Due crop di </a:t>
            </a:r>
            <a:r>
              <a:rPr lang="it-IT" sz="1900" b="1" dirty="0"/>
              <a:t>immagini satellitari </a:t>
            </a:r>
            <a:r>
              <a:rPr lang="it-IT" sz="1900" dirty="0"/>
              <a:t>multispettrali (a 47 bande) su territorio Pugliese.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9106CD1-75A4-E2EC-39EA-1D5429D090A0}"/>
              </a:ext>
            </a:extLst>
          </p:cNvPr>
          <p:cNvSpPr txBox="1"/>
          <p:nvPr/>
        </p:nvSpPr>
        <p:spPr>
          <a:xfrm>
            <a:off x="3982065" y="5280645"/>
            <a:ext cx="461784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900" dirty="0"/>
              <a:t>I rispettivi </a:t>
            </a:r>
            <a:r>
              <a:rPr lang="it-IT" sz="1900" b="1" dirty="0"/>
              <a:t>file Excel </a:t>
            </a:r>
            <a:r>
              <a:rPr lang="it-IT" sz="1900" dirty="0"/>
              <a:t>contenenti informazioni su latitudine, longitudine e specie arborea di alcune centinaia di ulivi.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814D645-5835-CA34-081F-80D1003071A8}"/>
              </a:ext>
            </a:extLst>
          </p:cNvPr>
          <p:cNvSpPr txBox="1"/>
          <p:nvPr/>
        </p:nvSpPr>
        <p:spPr>
          <a:xfrm>
            <a:off x="10185714" y="647244"/>
            <a:ext cx="805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b="1" dirty="0"/>
              <a:t>BANDA 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179547-7C51-FC16-745D-6EBD112F3178}"/>
              </a:ext>
            </a:extLst>
          </p:cNvPr>
          <p:cNvSpPr txBox="1"/>
          <p:nvPr/>
        </p:nvSpPr>
        <p:spPr>
          <a:xfrm>
            <a:off x="9890357" y="882484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b="1" dirty="0"/>
              <a:t>BANDA 23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2B06CA8-829F-9743-EB38-A2F863411E42}"/>
              </a:ext>
            </a:extLst>
          </p:cNvPr>
          <p:cNvSpPr txBox="1"/>
          <p:nvPr/>
        </p:nvSpPr>
        <p:spPr>
          <a:xfrm>
            <a:off x="9640562" y="1153298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b="1" dirty="0"/>
              <a:t>BANDA 47</a:t>
            </a:r>
          </a:p>
        </p:txBody>
      </p:sp>
    </p:spTree>
    <p:extLst>
      <p:ext uri="{BB962C8B-B14F-4D97-AF65-F5344CB8AC3E}">
        <p14:creationId xmlns:p14="http://schemas.microsoft.com/office/powerpoint/2010/main" val="365542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6060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CREAZIONE DEL DATASET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1C5A1F-494B-5D50-6FF0-9A0FB418896C}"/>
              </a:ext>
            </a:extLst>
          </p:cNvPr>
          <p:cNvSpPr txBox="1"/>
          <p:nvPr/>
        </p:nvSpPr>
        <p:spPr>
          <a:xfrm>
            <a:off x="315534" y="1091850"/>
            <a:ext cx="810046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900" dirty="0"/>
              <a:t>Di seguito è illustrato il processo per l’estrapolazione dei dati e la creazione del Dataset</a:t>
            </a:r>
            <a:r>
              <a:rPr lang="it-IT" sz="1900" b="1" dirty="0"/>
              <a:t> </a:t>
            </a:r>
            <a:r>
              <a:rPr lang="it-IT" sz="1900" dirty="0"/>
              <a:t> per la classificazione</a:t>
            </a:r>
            <a:endParaRPr lang="it-IT" sz="1900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D10B123-C755-FE80-6246-9060392E87ED}"/>
              </a:ext>
            </a:extLst>
          </p:cNvPr>
          <p:cNvSpPr txBox="1"/>
          <p:nvPr/>
        </p:nvSpPr>
        <p:spPr>
          <a:xfrm>
            <a:off x="315534" y="2396695"/>
            <a:ext cx="81004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/>
              <a:t>Coordinate geografiche </a:t>
            </a:r>
            <a:r>
              <a:rPr lang="it-IT" sz="2000" b="1" dirty="0">
                <a:sym typeface="Wingdings" panose="05000000000000000000" pitchFamily="2" charset="2"/>
              </a:rPr>
              <a:t> Coordinate intrinseche</a:t>
            </a:r>
          </a:p>
          <a:p>
            <a:r>
              <a:rPr lang="it-IT" sz="1900" b="1" dirty="0">
                <a:sym typeface="Wingdings" panose="05000000000000000000" pitchFamily="2" charset="2"/>
              </a:rPr>
              <a:t>	</a:t>
            </a:r>
            <a:r>
              <a:rPr lang="it-IT" sz="1900" dirty="0">
                <a:sym typeface="Wingdings" panose="05000000000000000000" pitchFamily="2" charset="2"/>
              </a:rPr>
              <a:t>Mapping di latitudine e longitudine in posizione intrinseca 	dei pixel nell’immagine (delle sole chiome nel file 	Excel utili 	alla classificazione). </a:t>
            </a:r>
          </a:p>
          <a:p>
            <a:endParaRPr lang="it-IT" sz="1900" b="1" dirty="0">
              <a:sym typeface="Wingdings" panose="05000000000000000000" pitchFamily="2" charset="2"/>
            </a:endParaRPr>
          </a:p>
          <a:p>
            <a:r>
              <a:rPr lang="it-IT" sz="1900" b="1" i="1" dirty="0">
                <a:sym typeface="Wingdings" panose="05000000000000000000" pitchFamily="2" charset="2"/>
              </a:rPr>
              <a:t>	</a:t>
            </a:r>
            <a:r>
              <a:rPr lang="it-IT" sz="1900" i="1" dirty="0">
                <a:sym typeface="Wingdings" panose="05000000000000000000" pitchFamily="2" charset="2"/>
              </a:rPr>
              <a:t>Comando Matlab: </a:t>
            </a:r>
            <a:r>
              <a:rPr lang="en-US" sz="1900" i="1" dirty="0">
                <a:sym typeface="Wingdings" panose="05000000000000000000" pitchFamily="2" charset="2"/>
              </a:rPr>
              <a:t>worldToIntrinsic</a:t>
            </a:r>
            <a:endParaRPr lang="it-IT" sz="1900" b="1" i="1" dirty="0">
              <a:sym typeface="Wingdings" panose="05000000000000000000" pitchFamily="2" charset="2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F48F8-1356-D5BE-BAC6-B1A5DAC03471}"/>
              </a:ext>
            </a:extLst>
          </p:cNvPr>
          <p:cNvSpPr txBox="1"/>
          <p:nvPr/>
        </p:nvSpPr>
        <p:spPr>
          <a:xfrm>
            <a:off x="315534" y="4702109"/>
            <a:ext cx="8100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/>
              <a:t>ID chioma univoco:</a:t>
            </a:r>
          </a:p>
          <a:p>
            <a:pPr lvl="2"/>
            <a:r>
              <a:rPr lang="it-IT" sz="1900" dirty="0">
                <a:sym typeface="Wingdings" panose="05000000000000000000" pitchFamily="2" charset="2"/>
              </a:rPr>
              <a:t>Assegnazione, per ognuna delle sopracitate chiome, di un ID per poterle identificare univocamente all’interno del Dataset.</a:t>
            </a:r>
          </a:p>
          <a:p>
            <a:pPr lvl="2"/>
            <a:endParaRPr lang="it-IT" sz="1900" dirty="0">
              <a:sym typeface="Wingdings" panose="05000000000000000000" pitchFamily="2" charset="2"/>
            </a:endParaRPr>
          </a:p>
          <a:p>
            <a:pPr lvl="2"/>
            <a:r>
              <a:rPr lang="it-IT" sz="1900" i="1" dirty="0">
                <a:sym typeface="Wingdings" panose="05000000000000000000" pitchFamily="2" charset="2"/>
              </a:rPr>
              <a:t>Comando Matlab: bwlabel</a:t>
            </a:r>
          </a:p>
        </p:txBody>
      </p:sp>
      <p:pic>
        <p:nvPicPr>
          <p:cNvPr id="5" name="Immagine 4" descr="Immagine che contiene schermata, arte, grafica, Elementi grafici">
            <a:extLst>
              <a:ext uri="{FF2B5EF4-FFF2-40B4-BE49-F238E27FC236}">
                <a16:creationId xmlns:a16="http://schemas.microsoft.com/office/drawing/2014/main" id="{D04BD21C-8D8E-CC8E-9E80-23BEFCCFC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6" t="32625" r="15984" b="10732"/>
          <a:stretch/>
        </p:blipFill>
        <p:spPr>
          <a:xfrm>
            <a:off x="9055510" y="2941244"/>
            <a:ext cx="2820956" cy="2800014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367107EB-72C1-F6D7-310A-D3F09B86EF67}"/>
              </a:ext>
            </a:extLst>
          </p:cNvPr>
          <p:cNvSpPr/>
          <p:nvPr/>
        </p:nvSpPr>
        <p:spPr>
          <a:xfrm>
            <a:off x="9055509" y="2941244"/>
            <a:ext cx="2820957" cy="2800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71AF2E4-D00E-F8F6-AFC0-A790E0A732D2}"/>
              </a:ext>
            </a:extLst>
          </p:cNvPr>
          <p:cNvCxnSpPr>
            <a:cxnSpLocks/>
          </p:cNvCxnSpPr>
          <p:nvPr/>
        </p:nvCxnSpPr>
        <p:spPr>
          <a:xfrm>
            <a:off x="2133600" y="2084440"/>
            <a:ext cx="4414274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51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6060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CREAZIONE DEL DATASET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D10B123-C755-FE80-6246-9060392E87ED}"/>
              </a:ext>
            </a:extLst>
          </p:cNvPr>
          <p:cNvSpPr txBox="1"/>
          <p:nvPr/>
        </p:nvSpPr>
        <p:spPr>
          <a:xfrm>
            <a:off x="335609" y="1282466"/>
            <a:ext cx="1131561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/>
              <a:t>Calcolo spettro medio:</a:t>
            </a:r>
          </a:p>
          <a:p>
            <a:pPr lvl="2"/>
            <a:r>
              <a:rPr lang="it-IT" sz="1900" dirty="0">
                <a:sym typeface="Wingdings" panose="05000000000000000000" pitchFamily="2" charset="2"/>
              </a:rPr>
              <a:t>Utilizzo dei valori medi della singola chioma (isolata dallo sfondo) per ogni banda, così da ottenere il suo spettro medio.</a:t>
            </a:r>
          </a:p>
          <a:p>
            <a:pPr lvl="2"/>
            <a:endParaRPr lang="it-IT" sz="1900" dirty="0">
              <a:sym typeface="Wingdings" panose="05000000000000000000" pitchFamily="2" charset="2"/>
            </a:endParaRPr>
          </a:p>
          <a:p>
            <a:pPr lvl="2"/>
            <a:r>
              <a:rPr lang="it-IT" sz="1900" dirty="0">
                <a:sym typeface="Wingdings" panose="05000000000000000000" pitchFamily="2" charset="2"/>
              </a:rPr>
              <a:t>Viene fatto eliminando gli outliers (valori che si allontanano dalla media più di due volte la deviazione standard).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E528A1-FC38-B6CA-FA9B-6E5206DB8357}"/>
              </a:ext>
            </a:extLst>
          </p:cNvPr>
          <p:cNvSpPr txBox="1"/>
          <p:nvPr/>
        </p:nvSpPr>
        <p:spPr>
          <a:xfrm>
            <a:off x="335610" y="3638067"/>
            <a:ext cx="113156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ym typeface="Wingdings" panose="05000000000000000000" pitchFamily="2" charset="2"/>
              </a:rPr>
              <a:t>Esportazione file Excel:</a:t>
            </a:r>
          </a:p>
          <a:p>
            <a:pPr lvl="1"/>
            <a:r>
              <a:rPr lang="it-IT" sz="1900" b="1" dirty="0">
                <a:sym typeface="Wingdings" panose="05000000000000000000" pitchFamily="2" charset="2"/>
              </a:rPr>
              <a:t>	</a:t>
            </a:r>
            <a:r>
              <a:rPr lang="it-IT" sz="1900" dirty="0">
                <a:sym typeface="Wingdings" panose="05000000000000000000" pitchFamily="2" charset="2"/>
              </a:rPr>
              <a:t>Creazione della tabella contenente i dati riguardanti id, coordinate, spettro medio e 	coltivazione per ogni singola chioma ed esportazione in file Excel.</a:t>
            </a:r>
          </a:p>
          <a:p>
            <a:pPr lvl="1"/>
            <a:endParaRPr lang="it-IT" sz="1900" dirty="0">
              <a:sym typeface="Wingdings" panose="05000000000000000000" pitchFamily="2" charset="2"/>
            </a:endParaRPr>
          </a:p>
          <a:p>
            <a:pPr lvl="1"/>
            <a:r>
              <a:rPr lang="it-IT" sz="1900" dirty="0">
                <a:sym typeface="Wingdings" panose="05000000000000000000" pitchFamily="2" charset="2"/>
              </a:rPr>
              <a:t>	</a:t>
            </a:r>
            <a:r>
              <a:rPr lang="it-IT" sz="1900" i="1" dirty="0">
                <a:sym typeface="Wingdings" panose="05000000000000000000" pitchFamily="2" charset="2"/>
              </a:rPr>
              <a:t>Comando Matlab: writetable</a:t>
            </a:r>
          </a:p>
          <a:p>
            <a:pPr lvl="1"/>
            <a:r>
              <a:rPr lang="it-IT" sz="1900" dirty="0">
                <a:sym typeface="Wingdings" panose="05000000000000000000" pitchFamily="2" charset="2"/>
              </a:rPr>
              <a:t>	</a:t>
            </a:r>
          </a:p>
        </p:txBody>
      </p:sp>
      <p:pic>
        <p:nvPicPr>
          <p:cNvPr id="8" name="Immagine 7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40B4D1C4-25CF-A002-7990-FC810F440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3" b="56456"/>
          <a:stretch/>
        </p:blipFill>
        <p:spPr>
          <a:xfrm>
            <a:off x="2959413" y="5483088"/>
            <a:ext cx="6273173" cy="138299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A878F01-80DF-DEE7-BC68-421230F496A9}"/>
              </a:ext>
            </a:extLst>
          </p:cNvPr>
          <p:cNvSpPr txBox="1"/>
          <p:nvPr/>
        </p:nvSpPr>
        <p:spPr>
          <a:xfrm>
            <a:off x="6567948" y="598183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15718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7160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MODELLI DI CLASSIFICAZIONE</a:t>
            </a:r>
          </a:p>
        </p:txBody>
      </p:sp>
      <p:pic>
        <p:nvPicPr>
          <p:cNvPr id="5" name="Immagine 4" descr="Immagine che contiene testo, schermata, linea, diagramma">
            <a:extLst>
              <a:ext uri="{FF2B5EF4-FFF2-40B4-BE49-F238E27FC236}">
                <a16:creationId xmlns:a16="http://schemas.microsoft.com/office/drawing/2014/main" id="{615E796D-C479-354C-46CA-25FCCB5379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9" t="6135" r="3279" b="7752"/>
          <a:stretch/>
        </p:blipFill>
        <p:spPr>
          <a:xfrm>
            <a:off x="6695155" y="2186099"/>
            <a:ext cx="5198424" cy="370774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C90E4C9-A044-DC61-E0DA-B565F8419FD4}"/>
              </a:ext>
            </a:extLst>
          </p:cNvPr>
          <p:cNvSpPr txBox="1"/>
          <p:nvPr/>
        </p:nvSpPr>
        <p:spPr>
          <a:xfrm>
            <a:off x="544520" y="964153"/>
            <a:ext cx="1134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Di seguito sono descritti i modelli utilizzati per classificare le chiome con i dati ricavati nel precedente step:</a:t>
            </a:r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662E247-CE4D-BF0D-A7CC-528960B37E12}"/>
              </a:ext>
            </a:extLst>
          </p:cNvPr>
          <p:cNvSpPr txBox="1"/>
          <p:nvPr/>
        </p:nvSpPr>
        <p:spPr>
          <a:xfrm>
            <a:off x="544520" y="1799767"/>
            <a:ext cx="606913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00" b="1" dirty="0"/>
              <a:t>SVM (Support Vector Machine):</a:t>
            </a:r>
          </a:p>
          <a:p>
            <a:endParaRPr lang="it-IT" sz="1900" dirty="0"/>
          </a:p>
          <a:p>
            <a:r>
              <a:rPr lang="it-IT" dirty="0"/>
              <a:t>Algoritmo di apprendimento supervisionato che classifica i dati trovando l'iperpiano ottimale che separa le diverse classi con il massimo margine.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L’utilizzo del Kernel </a:t>
            </a:r>
            <a:r>
              <a:rPr lang="it-IT" dirty="0" err="1"/>
              <a:t>Trick</a:t>
            </a:r>
            <a:r>
              <a:rPr lang="it-IT" dirty="0"/>
              <a:t> può favorire la classificazione se i dati non sono linearmente separabili.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Noi abbiamo usato: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Kernel lineare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Kernel gaussiano</a:t>
            </a:r>
          </a:p>
          <a:p>
            <a:endParaRPr lang="it-IT" dirty="0"/>
          </a:p>
          <a:p>
            <a:endParaRPr lang="it-IT" dirty="0"/>
          </a:p>
          <a:p>
            <a:r>
              <a:rPr lang="it-IT" i="1" dirty="0"/>
              <a:t>Comando Matlab: fitcecoc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D9B253-B8BD-ED27-D715-F3D3C74991BA}"/>
              </a:ext>
            </a:extLst>
          </p:cNvPr>
          <p:cNvCxnSpPr>
            <a:cxnSpLocks/>
          </p:cNvCxnSpPr>
          <p:nvPr/>
        </p:nvCxnSpPr>
        <p:spPr>
          <a:xfrm>
            <a:off x="2497803" y="1563330"/>
            <a:ext cx="6862507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683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7160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MODELLI DI CLASSIFICAZIONE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711375C-6A4D-5ACE-E8BD-96C6E21D9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9"/>
          <a:stretch/>
        </p:blipFill>
        <p:spPr>
          <a:xfrm>
            <a:off x="6158064" y="2186099"/>
            <a:ext cx="5726066" cy="37077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EBC5530-75A2-1CA5-D28D-A93B657B97B4}"/>
              </a:ext>
            </a:extLst>
          </p:cNvPr>
          <p:cNvSpPr txBox="1"/>
          <p:nvPr/>
        </p:nvSpPr>
        <p:spPr>
          <a:xfrm>
            <a:off x="517811" y="1671949"/>
            <a:ext cx="5332383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00" b="1" dirty="0"/>
              <a:t>RANDOM FOREST:</a:t>
            </a:r>
          </a:p>
          <a:p>
            <a:endParaRPr lang="it-IT" sz="1900" dirty="0"/>
          </a:p>
          <a:p>
            <a:r>
              <a:rPr lang="it-IT" sz="1900" dirty="0"/>
              <a:t>Il modello Random Forest funziona combinando molteplici alberi decisionali per migliorare la precisione predittiva e ridurre l'</a:t>
            </a:r>
            <a:r>
              <a:rPr lang="it-IT" sz="1900" dirty="0" err="1"/>
              <a:t>overfitting</a:t>
            </a:r>
            <a:r>
              <a:rPr lang="it-IT" sz="1900" dirty="0"/>
              <a:t>.</a:t>
            </a:r>
          </a:p>
          <a:p>
            <a:endParaRPr lang="it-IT" sz="1900" dirty="0"/>
          </a:p>
          <a:p>
            <a:endParaRPr lang="it-IT" sz="1900" dirty="0"/>
          </a:p>
          <a:p>
            <a:r>
              <a:rPr lang="it-IT" sz="1900" dirty="0"/>
              <a:t>Ogni albero viene addestrato su un sottoinsieme casuale del dataset e le previsioni finali sono ottenute aggregando i risultati di tutti gli alberi.</a:t>
            </a:r>
          </a:p>
          <a:p>
            <a:endParaRPr lang="it-IT" sz="1900" dirty="0"/>
          </a:p>
          <a:p>
            <a:endParaRPr lang="it-IT" sz="1900" dirty="0"/>
          </a:p>
          <a:p>
            <a:r>
              <a:rPr lang="it-IT" sz="1900" i="1" dirty="0"/>
              <a:t>Comando Matlab: </a:t>
            </a:r>
            <a:r>
              <a:rPr lang="it-IT" sz="1900" i="1" dirty="0" err="1"/>
              <a:t>fitcensemble</a:t>
            </a:r>
            <a:endParaRPr lang="it-IT" sz="1900" i="1" dirty="0"/>
          </a:p>
          <a:p>
            <a:endParaRPr lang="it-IT" sz="1900" dirty="0"/>
          </a:p>
        </p:txBody>
      </p:sp>
    </p:spTree>
    <p:extLst>
      <p:ext uri="{BB962C8B-B14F-4D97-AF65-F5344CB8AC3E}">
        <p14:creationId xmlns:p14="http://schemas.microsoft.com/office/powerpoint/2010/main" val="2820038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7160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MODELLI DI CLASSIFICAZIONE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EBC5530-75A2-1CA5-D28D-A93B657B97B4}"/>
              </a:ext>
            </a:extLst>
          </p:cNvPr>
          <p:cNvSpPr txBox="1"/>
          <p:nvPr/>
        </p:nvSpPr>
        <p:spPr>
          <a:xfrm>
            <a:off x="601419" y="1873258"/>
            <a:ext cx="5779717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00" b="1" dirty="0"/>
              <a:t>LDA (Linear Discriminant Analysis):</a:t>
            </a:r>
          </a:p>
          <a:p>
            <a:endParaRPr lang="it-IT" sz="1900" dirty="0"/>
          </a:p>
          <a:p>
            <a:r>
              <a:rPr lang="it-IT" sz="1900" dirty="0"/>
              <a:t>Spiegazione…</a:t>
            </a:r>
          </a:p>
          <a:p>
            <a:endParaRPr lang="it-IT" sz="1900" dirty="0"/>
          </a:p>
          <a:p>
            <a:endParaRPr lang="it-IT" sz="1900" dirty="0"/>
          </a:p>
          <a:p>
            <a:r>
              <a:rPr lang="it-IT" dirty="0"/>
              <a:t>Noi abbiamo usato: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Kernel lineare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Kernel gaussiano</a:t>
            </a:r>
            <a:endParaRPr lang="it-IT" sz="1900" dirty="0"/>
          </a:p>
          <a:p>
            <a:endParaRPr lang="it-IT" sz="1900" dirty="0"/>
          </a:p>
          <a:p>
            <a:endParaRPr lang="it-IT" sz="1900" dirty="0"/>
          </a:p>
          <a:p>
            <a:r>
              <a:rPr lang="it-IT" sz="1900" i="1" dirty="0"/>
              <a:t>Comando Matlab: </a:t>
            </a:r>
            <a:r>
              <a:rPr lang="it-IT" sz="1900" i="1" dirty="0" err="1"/>
              <a:t>fitcdiscr</a:t>
            </a:r>
            <a:endParaRPr lang="it-IT" sz="1900" i="1" dirty="0"/>
          </a:p>
        </p:txBody>
      </p:sp>
      <p:pic>
        <p:nvPicPr>
          <p:cNvPr id="6" name="Immagine 5" descr="Immagine che contiene diagramma, linea, schermata, Diagramma&#10;&#10;Descrizione generata automaticamente">
            <a:extLst>
              <a:ext uri="{FF2B5EF4-FFF2-40B4-BE49-F238E27FC236}">
                <a16:creationId xmlns:a16="http://schemas.microsoft.com/office/drawing/2014/main" id="{815FC9F0-5BC6-40D0-D2AA-A26F39330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355" y="2467013"/>
            <a:ext cx="4529831" cy="366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7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19CB96-B6CF-6B50-17CD-EF38601B5E68}"/>
              </a:ext>
            </a:extLst>
          </p:cNvPr>
          <p:cNvSpPr txBox="1"/>
          <p:nvPr/>
        </p:nvSpPr>
        <p:spPr>
          <a:xfrm>
            <a:off x="1455174" y="226141"/>
            <a:ext cx="242027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RISULTATI</a:t>
            </a:r>
            <a:endParaRPr lang="it-IT" sz="3200" b="1" dirty="0"/>
          </a:p>
          <a:p>
            <a:endParaRPr lang="it-IT" sz="3200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BB289BD-2B66-F0F2-B187-48E92D137F5B}"/>
              </a:ext>
            </a:extLst>
          </p:cNvPr>
          <p:cNvSpPr txBox="1"/>
          <p:nvPr/>
        </p:nvSpPr>
        <p:spPr>
          <a:xfrm>
            <a:off x="1170037" y="1759974"/>
            <a:ext cx="391177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SVM</a:t>
            </a:r>
          </a:p>
          <a:p>
            <a:pPr marL="742950" lvl="1" indent="-285750">
              <a:buFontTx/>
              <a:buChar char="-"/>
            </a:pPr>
            <a:r>
              <a:rPr lang="it-IT" dirty="0"/>
              <a:t>Spiegazione prestazioni</a:t>
            </a:r>
          </a:p>
          <a:p>
            <a:pPr marL="742950" lvl="1" indent="-285750">
              <a:buFontTx/>
              <a:buChar char="-"/>
            </a:pPr>
            <a:r>
              <a:rPr lang="it-IT" dirty="0" err="1"/>
              <a:t>Confusion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+ </a:t>
            </a:r>
            <a:r>
              <a:rPr lang="it-IT" dirty="0" err="1"/>
              <a:t>accuracy</a:t>
            </a:r>
            <a:endParaRPr lang="it-IT" dirty="0"/>
          </a:p>
          <a:p>
            <a:pPr marL="742950" lvl="1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it-IT" dirty="0"/>
              <a:t>Spiegazione prestazioni</a:t>
            </a:r>
          </a:p>
          <a:p>
            <a:pPr marL="742950" lvl="1" indent="-285750">
              <a:buFontTx/>
              <a:buChar char="-"/>
            </a:pPr>
            <a:r>
              <a:rPr lang="it-IT" dirty="0" err="1"/>
              <a:t>Confusion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+ </a:t>
            </a:r>
            <a:r>
              <a:rPr lang="it-IT" dirty="0" err="1"/>
              <a:t>accuracy</a:t>
            </a:r>
            <a:endParaRPr lang="it-IT" dirty="0"/>
          </a:p>
          <a:p>
            <a:pPr marL="742950" lvl="1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LDA</a:t>
            </a:r>
          </a:p>
          <a:p>
            <a:pPr marL="742950" lvl="1" indent="-285750">
              <a:buFontTx/>
              <a:buChar char="-"/>
            </a:pPr>
            <a:r>
              <a:rPr lang="it-IT" dirty="0"/>
              <a:t>Spiegazione prestazioni</a:t>
            </a:r>
          </a:p>
          <a:p>
            <a:pPr marL="742950" lvl="1" indent="-285750">
              <a:buFontTx/>
              <a:buChar char="-"/>
            </a:pPr>
            <a:r>
              <a:rPr lang="it-IT" dirty="0" err="1"/>
              <a:t>Confusion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+ </a:t>
            </a:r>
            <a:r>
              <a:rPr lang="it-IT" dirty="0" err="1"/>
              <a:t>accuracy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4320072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7E8"/>
      </a:lt2>
      <a:accent1>
        <a:srgbClr val="DF8E7E"/>
      </a:accent1>
      <a:accent2>
        <a:srgbClr val="D8617E"/>
      </a:accent2>
      <a:accent3>
        <a:srgbClr val="DF7EBE"/>
      </a:accent3>
      <a:accent4>
        <a:srgbClr val="CE61D8"/>
      </a:accent4>
      <a:accent5>
        <a:srgbClr val="AF7EDF"/>
      </a:accent5>
      <a:accent6>
        <a:srgbClr val="6B61D8"/>
      </a:accent6>
      <a:hlink>
        <a:srgbClr val="5A8B95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98AC74965BFCC4CA3315FFF692EBB32" ma:contentTypeVersion="16" ma:contentTypeDescription="Creare un nuovo documento." ma:contentTypeScope="" ma:versionID="41ae49585e6025ebb9f9760a3cf16269">
  <xsd:schema xmlns:xsd="http://www.w3.org/2001/XMLSchema" xmlns:xs="http://www.w3.org/2001/XMLSchema" xmlns:p="http://schemas.microsoft.com/office/2006/metadata/properties" xmlns:ns3="123cce8b-2130-4c77-9c27-8d723a159b71" xmlns:ns4="a3ce158b-ec14-46ff-a44b-3134233168ec" targetNamespace="http://schemas.microsoft.com/office/2006/metadata/properties" ma:root="true" ma:fieldsID="370ac75b98b7be2e13075da88b32ba9d" ns3:_="" ns4:_="">
    <xsd:import namespace="123cce8b-2130-4c77-9c27-8d723a159b71"/>
    <xsd:import namespace="a3ce158b-ec14-46ff-a44b-3134233168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DateTaken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3cce8b-2130-4c77-9c27-8d723a159b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e158b-ec14-46ff-a44b-3134233168e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23cce8b-2130-4c77-9c27-8d723a159b7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D8B891-DFFC-4BB5-8E4D-77101616CC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3cce8b-2130-4c77-9c27-8d723a159b71"/>
    <ds:schemaRef ds:uri="a3ce158b-ec14-46ff-a44b-3134233168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E13586-C6F3-4094-8F8E-FBB67724C6CA}">
  <ds:schemaRefs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123cce8b-2130-4c77-9c27-8d723a159b71"/>
    <ds:schemaRef ds:uri="a3ce158b-ec14-46ff-a44b-3134233168e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26166E3-55E1-4D8C-A6B7-2C9CF0F688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492</Words>
  <Application>Microsoft Office PowerPoint</Application>
  <PresentationFormat>Widescreen</PresentationFormat>
  <Paragraphs>96</Paragraphs>
  <Slides>10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7" baseType="lpstr">
      <vt:lpstr>Aptos</vt:lpstr>
      <vt:lpstr>Arial</vt:lpstr>
      <vt:lpstr>Avenir Next LT Pro</vt:lpstr>
      <vt:lpstr>Sagona Book</vt:lpstr>
      <vt:lpstr>The Hand Extrablack</vt:lpstr>
      <vt:lpstr>Wingdings</vt:lpstr>
      <vt:lpstr>BlobVTI</vt:lpstr>
      <vt:lpstr>ANALISI SPETTRALE E CLASSIFICAZIONE DELLE SPECIE ARBOREE CON TECNICHE DI IMAGE PROCESSING E MACHINE LEARNING SU IMMAGINI SATELLITARI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SPETTRALE E CLASSIFICAZIONE DELLE SPECIE ARBOREE CON TECNICHE DI IMAGE PROCESSING E MACHINE LEARNING SU IMMAGINI SATELLITARI</dc:title>
  <dc:creator>MATTIACE ALESSIO</dc:creator>
  <cp:lastModifiedBy>MATTIACE ALESSIO</cp:lastModifiedBy>
  <cp:revision>22</cp:revision>
  <dcterms:created xsi:type="dcterms:W3CDTF">2024-05-22T12:52:42Z</dcterms:created>
  <dcterms:modified xsi:type="dcterms:W3CDTF">2024-05-24T07:57:42Z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0x010100B98AC74965BFCC4CA3315FFF692EBB32</vt:lpwstr>
  </property>
</Properties>
</file>